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81" r:id="rId4"/>
    <p:sldId id="282" r:id="rId5"/>
    <p:sldId id="283" r:id="rId6"/>
    <p:sldId id="266" r:id="rId7"/>
    <p:sldId id="284" r:id="rId8"/>
    <p:sldId id="285" r:id="rId9"/>
    <p:sldId id="279" r:id="rId10"/>
    <p:sldId id="274" r:id="rId11"/>
    <p:sldId id="286" r:id="rId12"/>
    <p:sldId id="287" r:id="rId13"/>
    <p:sldId id="288" r:id="rId14"/>
    <p:sldId id="289" r:id="rId15"/>
    <p:sldId id="290" r:id="rId1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 showGuides="1">
      <p:cViewPr varScale="1">
        <p:scale>
          <a:sx n="68" d="100"/>
          <a:sy n="68" d="100"/>
        </p:scale>
        <p:origin x="146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C844-BB50-424E-BCEB-50949458CC6A}" type="datetimeFigureOut">
              <a:rPr lang="nl-NL" smtClean="0"/>
              <a:pPr/>
              <a:t>4-10-2016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8784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C844-BB50-424E-BCEB-50949458CC6A}" type="datetimeFigureOut">
              <a:rPr lang="nl-NL" smtClean="0"/>
              <a:pPr/>
              <a:t>4-10-2016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6143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C844-BB50-424E-BCEB-50949458CC6A}" type="datetimeFigureOut">
              <a:rPr lang="nl-NL" smtClean="0"/>
              <a:pPr/>
              <a:t>4-10-2016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4192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C844-BB50-424E-BCEB-50949458CC6A}" type="datetimeFigureOut">
              <a:rPr lang="nl-NL" smtClean="0"/>
              <a:pPr/>
              <a:t>4-10-2016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4909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C844-BB50-424E-BCEB-50949458CC6A}" type="datetimeFigureOut">
              <a:rPr lang="nl-NL" smtClean="0"/>
              <a:pPr/>
              <a:t>4-10-2016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8292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C844-BB50-424E-BCEB-50949458CC6A}" type="datetimeFigureOut">
              <a:rPr lang="nl-NL" smtClean="0"/>
              <a:pPr/>
              <a:t>4-10-2016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2236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C844-BB50-424E-BCEB-50949458CC6A}" type="datetimeFigureOut">
              <a:rPr lang="nl-NL" smtClean="0"/>
              <a:pPr/>
              <a:t>4-10-2016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9769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C844-BB50-424E-BCEB-50949458CC6A}" type="datetimeFigureOut">
              <a:rPr lang="nl-NL" smtClean="0"/>
              <a:pPr/>
              <a:t>4-10-2016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0321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C844-BB50-424E-BCEB-50949458CC6A}" type="datetimeFigureOut">
              <a:rPr lang="nl-NL" smtClean="0"/>
              <a:pPr/>
              <a:t>4-10-2016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4956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C844-BB50-424E-BCEB-50949458CC6A}" type="datetimeFigureOut">
              <a:rPr lang="nl-NL" smtClean="0"/>
              <a:pPr/>
              <a:t>4-10-2016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7638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C844-BB50-424E-BCEB-50949458CC6A}" type="datetimeFigureOut">
              <a:rPr lang="nl-NL" smtClean="0"/>
              <a:pPr/>
              <a:t>4-10-2016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2195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0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CC844-BB50-424E-BCEB-50949458CC6A}" type="datetimeFigureOut">
              <a:rPr lang="nl-NL" smtClean="0"/>
              <a:pPr/>
              <a:t>4-10-2016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193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rde.nl/" TargetMode="External"/><Relationship Id="rId2" Type="http://schemas.openxmlformats.org/officeDocument/2006/relationships/hyperlink" Target="http://www.lhv.nl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://www.verenso.nl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nhg.org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nvda.nl/?page_id=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vda.nl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3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6000" b="1" dirty="0"/>
              <a:t>Huisartsenzorg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79104"/>
          </a:xfrm>
        </p:spPr>
        <p:txBody>
          <a:bodyPr>
            <a:normAutofit lnSpcReduction="10000"/>
          </a:bodyPr>
          <a:lstStyle/>
          <a:p>
            <a:r>
              <a:rPr lang="nl-NL" dirty="0">
                <a:solidFill>
                  <a:schemeClr val="tx1"/>
                </a:solidFill>
              </a:rPr>
              <a:t>Taak 2</a:t>
            </a:r>
          </a:p>
          <a:p>
            <a:endParaRPr lang="nl-NL" dirty="0">
              <a:solidFill>
                <a:schemeClr val="tx1"/>
              </a:solidFill>
            </a:endParaRPr>
          </a:p>
          <a:p>
            <a:r>
              <a:rPr lang="nl-NL" dirty="0">
                <a:solidFill>
                  <a:schemeClr val="tx1"/>
                </a:solidFill>
              </a:rPr>
              <a:t>Inleiding in de gezondheidszorg</a:t>
            </a:r>
          </a:p>
          <a:p>
            <a:r>
              <a:rPr lang="nl-NL" dirty="0">
                <a:solidFill>
                  <a:schemeClr val="tx1"/>
                </a:solidFill>
              </a:rPr>
              <a:t>H 2.4 en 2.5</a:t>
            </a:r>
          </a:p>
          <a:p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911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Vergaderen/Samenwerking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u="sng" dirty="0"/>
              <a:t>H</a:t>
            </a:r>
            <a:r>
              <a:rPr lang="nl-NL" dirty="0"/>
              <a:t>uis</a:t>
            </a:r>
            <a:r>
              <a:rPr lang="nl-NL" u="sng" dirty="0"/>
              <a:t>a</a:t>
            </a:r>
            <a:r>
              <a:rPr lang="nl-NL" dirty="0"/>
              <a:t>rtsen</a:t>
            </a:r>
            <a:r>
              <a:rPr lang="nl-NL" u="sng" dirty="0"/>
              <a:t>gro</a:t>
            </a:r>
            <a:r>
              <a:rPr lang="nl-NL" dirty="0"/>
              <a:t>epen (HAGRO)</a:t>
            </a:r>
          </a:p>
          <a:p>
            <a:r>
              <a:rPr lang="nl-NL" u="sng" dirty="0"/>
              <a:t>F</a:t>
            </a:r>
            <a:r>
              <a:rPr lang="nl-NL" dirty="0"/>
              <a:t>armaco</a:t>
            </a:r>
            <a:r>
              <a:rPr lang="nl-NL" u="sng" dirty="0"/>
              <a:t>t</a:t>
            </a:r>
            <a:r>
              <a:rPr lang="nl-NL" dirty="0"/>
              <a:t>herapeutisch </a:t>
            </a:r>
            <a:r>
              <a:rPr lang="nl-NL" u="sng" dirty="0"/>
              <a:t>o</a:t>
            </a:r>
            <a:r>
              <a:rPr lang="nl-NL" dirty="0"/>
              <a:t>verleg (FTO)</a:t>
            </a:r>
          </a:p>
          <a:p>
            <a:pPr lvl="1"/>
            <a:r>
              <a:rPr lang="nl-NL" dirty="0"/>
              <a:t>HAGRO en apotheker</a:t>
            </a:r>
          </a:p>
          <a:p>
            <a:pPr lvl="1"/>
            <a:r>
              <a:rPr lang="nl-NL" dirty="0"/>
              <a:t>Welk geneesmiddel past het best bij aandoening en patiënt?</a:t>
            </a:r>
          </a:p>
          <a:p>
            <a:pPr lvl="1"/>
            <a:r>
              <a:rPr lang="nl-NL" dirty="0"/>
              <a:t>Feedback over recepten voorschrijven</a:t>
            </a:r>
          </a:p>
        </p:txBody>
      </p:sp>
    </p:spTree>
    <p:extLst>
      <p:ext uri="{BB962C8B-B14F-4D97-AF65-F5344CB8AC3E}">
        <p14:creationId xmlns:p14="http://schemas.microsoft.com/office/powerpoint/2010/main" val="317151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Belangenorganisaties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nl-NL" b="1" dirty="0"/>
              <a:t>KNMG</a:t>
            </a:r>
            <a:r>
              <a:rPr lang="nl-NL" dirty="0"/>
              <a:t>:  De </a:t>
            </a:r>
            <a:r>
              <a:rPr lang="nl-NL" b="1" dirty="0"/>
              <a:t>K</a:t>
            </a:r>
            <a:r>
              <a:rPr lang="nl-NL" dirty="0"/>
              <a:t>oninklijke </a:t>
            </a:r>
            <a:r>
              <a:rPr lang="nl-NL" b="1" dirty="0"/>
              <a:t>N</a:t>
            </a:r>
            <a:r>
              <a:rPr lang="nl-NL" dirty="0"/>
              <a:t>ederlandsche </a:t>
            </a:r>
            <a:r>
              <a:rPr lang="nl-NL" b="1" dirty="0"/>
              <a:t>M</a:t>
            </a:r>
            <a:r>
              <a:rPr lang="nl-NL" dirty="0"/>
              <a:t>aatschappij tot </a:t>
            </a:r>
            <a:r>
              <a:rPr lang="nl-NL" b="1" dirty="0"/>
              <a:t>B</a:t>
            </a:r>
            <a:r>
              <a:rPr lang="nl-NL" dirty="0"/>
              <a:t>evordering der </a:t>
            </a:r>
            <a:r>
              <a:rPr lang="nl-NL" b="1" dirty="0"/>
              <a:t>G</a:t>
            </a:r>
            <a:r>
              <a:rPr lang="nl-NL" dirty="0"/>
              <a:t>eneeskunst (KNMG) maakt zich sinds de oprichting in 1849 sterk voor de kwaliteit van de medische beroepsuitoefening en de volksgezondheid.</a:t>
            </a:r>
          </a:p>
          <a:p>
            <a:r>
              <a:rPr lang="nl-NL" dirty="0"/>
              <a:t>LHV: De </a:t>
            </a:r>
            <a:r>
              <a:rPr lang="nl-NL" b="1" dirty="0"/>
              <a:t>L</a:t>
            </a:r>
            <a:r>
              <a:rPr lang="nl-NL" dirty="0"/>
              <a:t>andelijke </a:t>
            </a:r>
            <a:r>
              <a:rPr lang="nl-NL" b="1" dirty="0" err="1"/>
              <a:t>H</a:t>
            </a:r>
            <a:r>
              <a:rPr lang="nl-NL" dirty="0" err="1"/>
              <a:t>uisartsen</a:t>
            </a:r>
            <a:r>
              <a:rPr lang="nl-NL" b="1" dirty="0" err="1"/>
              <a:t>V</a:t>
            </a:r>
            <a:r>
              <a:rPr lang="nl-NL" dirty="0" err="1"/>
              <a:t>ereniging</a:t>
            </a:r>
            <a:endParaRPr lang="nl-NL" dirty="0"/>
          </a:p>
          <a:p>
            <a:r>
              <a:rPr lang="nl-NL" dirty="0"/>
              <a:t>NHG: </a:t>
            </a:r>
            <a:r>
              <a:rPr lang="nl-NL" b="1" dirty="0"/>
              <a:t>N</a:t>
            </a:r>
            <a:r>
              <a:rPr lang="nl-NL" dirty="0"/>
              <a:t>ederlands </a:t>
            </a:r>
            <a:r>
              <a:rPr lang="nl-NL" b="1" dirty="0"/>
              <a:t>H</a:t>
            </a:r>
            <a:r>
              <a:rPr lang="nl-NL" dirty="0"/>
              <a:t>uisartsen </a:t>
            </a:r>
            <a:r>
              <a:rPr lang="nl-NL" b="1" dirty="0"/>
              <a:t>G</a:t>
            </a:r>
            <a:r>
              <a:rPr lang="nl-NL" dirty="0"/>
              <a:t>enootschap</a:t>
            </a:r>
          </a:p>
          <a:p>
            <a:r>
              <a:rPr lang="nl-NL" dirty="0"/>
              <a:t>NVDA: </a:t>
            </a:r>
            <a:r>
              <a:rPr lang="nl-NL" b="1" dirty="0"/>
              <a:t>N</a:t>
            </a:r>
            <a:r>
              <a:rPr lang="nl-NL" dirty="0"/>
              <a:t>ederlands </a:t>
            </a:r>
            <a:r>
              <a:rPr lang="nl-NL" b="1" dirty="0"/>
              <a:t>V</a:t>
            </a:r>
            <a:r>
              <a:rPr lang="nl-NL" dirty="0"/>
              <a:t>ereniging </a:t>
            </a:r>
            <a:r>
              <a:rPr lang="nl-NL" b="1" dirty="0" err="1"/>
              <a:t>D</a:t>
            </a:r>
            <a:r>
              <a:rPr lang="nl-NL" dirty="0" err="1"/>
              <a:t>oktersAssistent</a:t>
            </a:r>
            <a:endParaRPr lang="nl-N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Koninklijke </a:t>
            </a:r>
            <a:r>
              <a:rPr lang="nl-NL" dirty="0" err="1"/>
              <a:t>Nederlandsche</a:t>
            </a:r>
            <a:r>
              <a:rPr lang="nl-NL" dirty="0"/>
              <a:t> Maatschappij tot bevordering der Geneeskunst bestaat uit zeven beroepsverenigingen, o.a.:</a:t>
            </a:r>
          </a:p>
          <a:p>
            <a:pPr lvl="1"/>
            <a:r>
              <a:rPr lang="nl-NL" dirty="0">
                <a:hlinkClick r:id="rId2" tooltip="http://www.lhv.nl"/>
              </a:rPr>
              <a:t>Landelijke Huisartsen Vereniging (LHV)</a:t>
            </a:r>
            <a:r>
              <a:rPr lang="nl-NL" dirty="0"/>
              <a:t> </a:t>
            </a:r>
          </a:p>
          <a:p>
            <a:pPr lvl="1"/>
            <a:r>
              <a:rPr lang="nl-NL" dirty="0">
                <a:hlinkClick r:id="rId3" tooltip="http://www.orde.nl"/>
              </a:rPr>
              <a:t>Orde van Medisch Specialisten (OMS) </a:t>
            </a:r>
            <a:endParaRPr lang="nl-NL" dirty="0"/>
          </a:p>
          <a:p>
            <a:pPr lvl="1"/>
            <a:r>
              <a:rPr lang="nl-NL" dirty="0">
                <a:hlinkClick r:id="rId4" tooltip="http://www.verenso.nl"/>
              </a:rPr>
              <a:t>Specialisten in ouderengeneeskunde = verpleeghuisartsen (</a:t>
            </a:r>
            <a:r>
              <a:rPr lang="nl-NL" dirty="0" err="1">
                <a:hlinkClick r:id="rId4" tooltip="http://www.verenso.nl"/>
              </a:rPr>
              <a:t>Verenso</a:t>
            </a:r>
            <a:r>
              <a:rPr lang="nl-NL" dirty="0">
                <a:hlinkClick r:id="rId4" tooltip="http://www.verenso.nl"/>
              </a:rPr>
              <a:t>)</a:t>
            </a:r>
            <a:endParaRPr lang="nl-NL" dirty="0"/>
          </a:p>
          <a:p>
            <a:endParaRPr lang="nl-NL" dirty="0"/>
          </a:p>
        </p:txBody>
      </p:sp>
      <p:pic>
        <p:nvPicPr>
          <p:cNvPr id="9" name="Afbeelding 8" descr="knmg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91880" y="260648"/>
            <a:ext cx="2066925" cy="134302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dirty="0"/>
              <a:t>De Landelijke Huisartsen Vereniging (LHV)</a:t>
            </a:r>
          </a:p>
          <a:p>
            <a:r>
              <a:rPr lang="nl-NL" dirty="0"/>
              <a:t>De belangrijkste taken:</a:t>
            </a:r>
          </a:p>
          <a:p>
            <a:pPr lvl="1"/>
            <a:r>
              <a:rPr lang="nl-NL" dirty="0"/>
              <a:t>het versterken van de positie van de huisarts binnen de gezondheidszorg</a:t>
            </a:r>
          </a:p>
          <a:p>
            <a:pPr lvl="1"/>
            <a:r>
              <a:rPr lang="nl-NL" dirty="0"/>
              <a:t>belangenbehartiging leden, o.a. CAO</a:t>
            </a:r>
          </a:p>
        </p:txBody>
      </p:sp>
      <p:pic>
        <p:nvPicPr>
          <p:cNvPr id="4" name="Afbeelding 3" descr="lhv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6" y="260648"/>
            <a:ext cx="2390775" cy="191452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hyperlink</a:t>
            </a:r>
          </a:p>
        </p:txBody>
      </p:sp>
      <p:pic>
        <p:nvPicPr>
          <p:cNvPr id="4" name="Tijdelijke aanduiding voor inhoud 3" descr="nhg logo.png">
            <a:hlinkClick r:id="rId2"/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147044" y="2420888"/>
            <a:ext cx="4585195" cy="2727142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hyperlink</a:t>
            </a:r>
          </a:p>
        </p:txBody>
      </p:sp>
      <p:pic>
        <p:nvPicPr>
          <p:cNvPr id="4" name="Tijdelijke aanduiding voor inhoud 3" descr="nvda logo.png">
            <a:hlinkClick r:id="rId2"/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483768" y="2800080"/>
            <a:ext cx="3816424" cy="1942907"/>
          </a:xfrm>
        </p:spPr>
      </p:pic>
      <p:sp>
        <p:nvSpPr>
          <p:cNvPr id="5" name="Rechthoek 4"/>
          <p:cNvSpPr/>
          <p:nvPr/>
        </p:nvSpPr>
        <p:spPr>
          <a:xfrm>
            <a:off x="487963" y="5229200"/>
            <a:ext cx="84498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3600" dirty="0">
                <a:hlinkClick r:id="rId4"/>
              </a:rPr>
              <a:t>Jij zorgt voor de patiënt, wij zorgen voor jou </a:t>
            </a:r>
            <a:endParaRPr lang="nl-NL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Wie is er arts?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HIDHA?</a:t>
            </a:r>
          </a:p>
          <a:p>
            <a:r>
              <a:rPr lang="nl-NL" dirty="0"/>
              <a:t>AIOS?</a:t>
            </a:r>
          </a:p>
          <a:p>
            <a:r>
              <a:rPr lang="nl-NL" dirty="0" err="1"/>
              <a:t>Co-assistent</a:t>
            </a:r>
            <a:r>
              <a:rPr lang="nl-NL" dirty="0"/>
              <a:t>?</a:t>
            </a:r>
          </a:p>
          <a:p>
            <a:r>
              <a:rPr lang="nl-NL" dirty="0"/>
              <a:t>Waarnemer?</a:t>
            </a:r>
          </a:p>
          <a:p>
            <a:r>
              <a:rPr lang="nl-NL" dirty="0"/>
              <a:t>Praktijkondersteuner?</a:t>
            </a:r>
          </a:p>
          <a:p>
            <a:r>
              <a:rPr lang="nl-NL" dirty="0"/>
              <a:t>Nurse </a:t>
            </a:r>
            <a:r>
              <a:rPr lang="nl-NL" dirty="0" err="1"/>
              <a:t>Practitioner</a:t>
            </a:r>
            <a:r>
              <a:rPr lang="nl-NL" dirty="0"/>
              <a:t>?</a:t>
            </a:r>
          </a:p>
          <a:p>
            <a:r>
              <a:rPr lang="nl-NL" dirty="0" err="1"/>
              <a:t>Physician</a:t>
            </a:r>
            <a:r>
              <a:rPr lang="nl-NL" dirty="0"/>
              <a:t> Assistent?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Wie is er arts?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/>
              <a:t>HIDHA?</a:t>
            </a:r>
          </a:p>
          <a:p>
            <a:r>
              <a:rPr lang="nl-NL" dirty="0"/>
              <a:t>AIOS?</a:t>
            </a:r>
          </a:p>
          <a:p>
            <a:r>
              <a:rPr lang="nl-NL" dirty="0" err="1"/>
              <a:t>Co-assistent</a:t>
            </a:r>
            <a:r>
              <a:rPr lang="nl-NL" dirty="0"/>
              <a:t>?</a:t>
            </a:r>
          </a:p>
          <a:p>
            <a:r>
              <a:rPr lang="nl-NL" dirty="0"/>
              <a:t>Waarnemer?</a:t>
            </a:r>
          </a:p>
          <a:p>
            <a:r>
              <a:rPr lang="nl-NL" dirty="0"/>
              <a:t>Praktijkondersteuner?</a:t>
            </a:r>
          </a:p>
          <a:p>
            <a:r>
              <a:rPr lang="nl-NL" dirty="0"/>
              <a:t>Nurse </a:t>
            </a:r>
            <a:r>
              <a:rPr lang="nl-NL" dirty="0" err="1"/>
              <a:t>Practitioner</a:t>
            </a:r>
            <a:r>
              <a:rPr lang="nl-NL" dirty="0"/>
              <a:t>?</a:t>
            </a:r>
          </a:p>
          <a:p>
            <a:r>
              <a:rPr lang="nl-NL" dirty="0" err="1"/>
              <a:t>Physician</a:t>
            </a:r>
            <a:r>
              <a:rPr lang="nl-NL" dirty="0"/>
              <a:t> Assistent?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/>
              <a:t>Ja</a:t>
            </a:r>
          </a:p>
          <a:p>
            <a:r>
              <a:rPr lang="nl-NL" dirty="0"/>
              <a:t>Ja</a:t>
            </a:r>
          </a:p>
          <a:p>
            <a:r>
              <a:rPr lang="nl-NL" dirty="0"/>
              <a:t>Nee</a:t>
            </a:r>
          </a:p>
          <a:p>
            <a:r>
              <a:rPr lang="nl-NL" dirty="0"/>
              <a:t>Ja</a:t>
            </a:r>
          </a:p>
          <a:p>
            <a:r>
              <a:rPr lang="nl-NL" dirty="0"/>
              <a:t>Nee</a:t>
            </a:r>
          </a:p>
          <a:p>
            <a:r>
              <a:rPr lang="nl-NL" dirty="0"/>
              <a:t>Nee</a:t>
            </a:r>
          </a:p>
          <a:p>
            <a:r>
              <a:rPr lang="nl-NL" dirty="0"/>
              <a:t>Nee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Wie is er huisarts?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HIDHA?</a:t>
            </a:r>
          </a:p>
          <a:p>
            <a:r>
              <a:rPr lang="nl-NL" dirty="0"/>
              <a:t>AIOS?</a:t>
            </a:r>
          </a:p>
          <a:p>
            <a:r>
              <a:rPr lang="nl-NL" dirty="0"/>
              <a:t>Waarnemer?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Wie is er huisarts?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/>
              <a:t>HIDHA?</a:t>
            </a:r>
          </a:p>
          <a:p>
            <a:r>
              <a:rPr lang="nl-NL" dirty="0"/>
              <a:t>AIOS?</a:t>
            </a:r>
          </a:p>
          <a:p>
            <a:r>
              <a:rPr lang="nl-NL" dirty="0"/>
              <a:t>Waarnemer?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/>
              <a:t>Ja</a:t>
            </a:r>
          </a:p>
          <a:p>
            <a:r>
              <a:rPr lang="nl-NL" dirty="0"/>
              <a:t>Nee</a:t>
            </a:r>
          </a:p>
          <a:p>
            <a:r>
              <a:rPr lang="nl-NL" dirty="0"/>
              <a:t>Ja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Ontwikkelingen in de huisartsenzorg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11560" y="1600200"/>
            <a:ext cx="8280920" cy="4525963"/>
          </a:xfrm>
        </p:spPr>
        <p:txBody>
          <a:bodyPr>
            <a:normAutofit/>
          </a:bodyPr>
          <a:lstStyle/>
          <a:p>
            <a:r>
              <a:rPr lang="nl-NL" dirty="0"/>
              <a:t>Gespecialiseerde huisartsen</a:t>
            </a:r>
          </a:p>
          <a:p>
            <a:pPr lvl="1"/>
            <a:r>
              <a:rPr lang="nl-NL" dirty="0"/>
              <a:t>Insulinetherapie bij diabetes</a:t>
            </a:r>
          </a:p>
          <a:p>
            <a:pPr lvl="1"/>
            <a:r>
              <a:rPr lang="nl-NL" dirty="0"/>
              <a:t>Oogheelkunde</a:t>
            </a:r>
          </a:p>
          <a:p>
            <a:pPr lvl="1"/>
            <a:r>
              <a:rPr lang="nl-NL" dirty="0"/>
              <a:t>Beoordelen van </a:t>
            </a:r>
            <a:r>
              <a:rPr lang="nl-NL" dirty="0" err="1"/>
              <a:t>ECG’s</a:t>
            </a:r>
            <a:endParaRPr lang="nl-NL" dirty="0"/>
          </a:p>
          <a:p>
            <a:pPr lvl="1"/>
            <a:r>
              <a:rPr lang="nl-NL" dirty="0"/>
              <a:t>Vasectomie (= sterilisatie van een man) </a:t>
            </a:r>
          </a:p>
          <a:p>
            <a:pPr lvl="1"/>
            <a:r>
              <a:rPr lang="nl-NL" dirty="0"/>
              <a:t>Gesprekstherapie</a:t>
            </a:r>
          </a:p>
        </p:txBody>
      </p:sp>
    </p:spTree>
    <p:extLst>
      <p:ext uri="{BB962C8B-B14F-4D97-AF65-F5344CB8AC3E}">
        <p14:creationId xmlns:p14="http://schemas.microsoft.com/office/powerpoint/2010/main" val="4114862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Ontwikkelingen in de huisartsenzorg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11560" y="1600200"/>
            <a:ext cx="8280920" cy="4525963"/>
          </a:xfrm>
        </p:spPr>
        <p:txBody>
          <a:bodyPr>
            <a:normAutofit/>
          </a:bodyPr>
          <a:lstStyle/>
          <a:p>
            <a:r>
              <a:rPr lang="nl-NL" u="sng" dirty="0"/>
              <a:t>P</a:t>
            </a:r>
            <a:r>
              <a:rPr lang="nl-NL" dirty="0"/>
              <a:t>raktijk</a:t>
            </a:r>
            <a:r>
              <a:rPr lang="nl-NL" u="sng" dirty="0"/>
              <a:t>o</a:t>
            </a:r>
            <a:r>
              <a:rPr lang="nl-NL" dirty="0"/>
              <a:t>ndersteuner </a:t>
            </a:r>
            <a:r>
              <a:rPr lang="nl-NL" u="sng" dirty="0"/>
              <a:t>H</a:t>
            </a:r>
            <a:r>
              <a:rPr lang="nl-NL" dirty="0"/>
              <a:t>uisarts= POH /</a:t>
            </a:r>
            <a:r>
              <a:rPr lang="nl-NL" u="sng" dirty="0"/>
              <a:t>P</a:t>
            </a:r>
            <a:r>
              <a:rPr lang="nl-NL" dirty="0"/>
              <a:t>raktijk</a:t>
            </a:r>
            <a:r>
              <a:rPr lang="nl-NL" u="sng" dirty="0"/>
              <a:t>v</a:t>
            </a:r>
            <a:r>
              <a:rPr lang="nl-NL" dirty="0"/>
              <a:t>erpleegkundige = PV</a:t>
            </a:r>
          </a:p>
          <a:p>
            <a:pPr lvl="1"/>
            <a:r>
              <a:rPr lang="nl-NL" dirty="0" err="1"/>
              <a:t>POH-Somatiek</a:t>
            </a:r>
            <a:r>
              <a:rPr lang="nl-NL" dirty="0"/>
              <a:t> </a:t>
            </a:r>
          </a:p>
          <a:p>
            <a:pPr lvl="2"/>
            <a:r>
              <a:rPr lang="nl-NL" dirty="0"/>
              <a:t>DA = praktijkondersteuner</a:t>
            </a:r>
          </a:p>
          <a:p>
            <a:pPr lvl="2"/>
            <a:r>
              <a:rPr lang="nl-NL" dirty="0"/>
              <a:t>Verpleegkundige = praktijkverpleegkundige</a:t>
            </a:r>
          </a:p>
          <a:p>
            <a:pPr lvl="3"/>
            <a:r>
              <a:rPr lang="nl-NL" dirty="0"/>
              <a:t>Chronische ziekten: Diabetes, COPD, CVRM (Hart- en vaatziekten)</a:t>
            </a:r>
          </a:p>
          <a:p>
            <a:pPr lvl="1"/>
            <a:r>
              <a:rPr lang="nl-NL" dirty="0"/>
              <a:t>POH-GGZ (Geestelijke </a:t>
            </a:r>
            <a:r>
              <a:rPr lang="nl-NL" dirty="0" err="1"/>
              <a:t>GezondheidsZorg</a:t>
            </a:r>
            <a:r>
              <a:rPr lang="nl-NL" dirty="0"/>
              <a:t>)</a:t>
            </a:r>
          </a:p>
          <a:p>
            <a:pPr lvl="2"/>
            <a:r>
              <a:rPr lang="nl-NL" dirty="0"/>
              <a:t>vaak </a:t>
            </a:r>
            <a:r>
              <a:rPr lang="nl-NL" dirty="0" err="1"/>
              <a:t>SPV-er</a:t>
            </a:r>
            <a:r>
              <a:rPr lang="nl-NL" dirty="0"/>
              <a:t> (sociaalpsychiatrisch verpleegkundige)</a:t>
            </a:r>
          </a:p>
          <a:p>
            <a:pPr lvl="3"/>
            <a:r>
              <a:rPr lang="nl-NL" dirty="0"/>
              <a:t>Psychische klachten</a:t>
            </a:r>
          </a:p>
        </p:txBody>
      </p:sp>
    </p:spTree>
    <p:extLst>
      <p:ext uri="{BB962C8B-B14F-4D97-AF65-F5344CB8AC3E}">
        <p14:creationId xmlns:p14="http://schemas.microsoft.com/office/powerpoint/2010/main" val="4114862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Ontwikkelingen in de huisartsenzorg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11560" y="1600200"/>
            <a:ext cx="8280920" cy="4525963"/>
          </a:xfrm>
        </p:spPr>
        <p:txBody>
          <a:bodyPr>
            <a:normAutofit/>
          </a:bodyPr>
          <a:lstStyle/>
          <a:p>
            <a:r>
              <a:rPr lang="nl-NL" dirty="0"/>
              <a:t>Nurse </a:t>
            </a:r>
            <a:r>
              <a:rPr lang="nl-NL" dirty="0" err="1"/>
              <a:t>practitioner</a:t>
            </a:r>
            <a:r>
              <a:rPr lang="nl-NL" dirty="0"/>
              <a:t> (NP) </a:t>
            </a:r>
          </a:p>
          <a:p>
            <a:pPr>
              <a:buNone/>
            </a:pPr>
            <a:r>
              <a:rPr lang="nl-NL" dirty="0"/>
              <a:t>		= Verpleegkundig specialist</a:t>
            </a:r>
          </a:p>
          <a:p>
            <a:pPr lvl="1"/>
            <a:r>
              <a:rPr lang="nl-NL" dirty="0"/>
              <a:t>HBO+</a:t>
            </a:r>
          </a:p>
          <a:p>
            <a:pPr lvl="1"/>
            <a:r>
              <a:rPr lang="nl-NL" dirty="0"/>
              <a:t>Deskundigheidsgebied afhankelijk van specialisatie</a:t>
            </a:r>
          </a:p>
          <a:p>
            <a:r>
              <a:rPr lang="nl-NL" dirty="0" err="1"/>
              <a:t>Physician</a:t>
            </a:r>
            <a:r>
              <a:rPr lang="nl-NL" dirty="0"/>
              <a:t> </a:t>
            </a:r>
            <a:r>
              <a:rPr lang="nl-NL" dirty="0" err="1"/>
              <a:t>assistant</a:t>
            </a:r>
            <a:r>
              <a:rPr lang="nl-NL" dirty="0"/>
              <a:t> (PA)</a:t>
            </a:r>
          </a:p>
          <a:p>
            <a:pPr lvl="1"/>
            <a:r>
              <a:rPr lang="nl-NL" dirty="0" err="1"/>
              <a:t>HBO-opgeleid</a:t>
            </a:r>
            <a:endParaRPr lang="nl-NL" dirty="0"/>
          </a:p>
          <a:p>
            <a:pPr lvl="1"/>
            <a:r>
              <a:rPr lang="nl-NL" dirty="0"/>
              <a:t>Deskundigheidsgebied eenvoudige kwalen, bijv. KNO</a:t>
            </a:r>
          </a:p>
        </p:txBody>
      </p:sp>
    </p:spTree>
    <p:extLst>
      <p:ext uri="{BB962C8B-B14F-4D97-AF65-F5344CB8AC3E}">
        <p14:creationId xmlns:p14="http://schemas.microsoft.com/office/powerpoint/2010/main" val="4114862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Taakdelegatie en -herschikking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600200"/>
            <a:ext cx="8568952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nl-NL" dirty="0"/>
              <a:t>Het overnemen van taken van de huisarts</a:t>
            </a:r>
          </a:p>
          <a:p>
            <a:r>
              <a:rPr lang="nl-NL" b="1" dirty="0"/>
              <a:t>Delegatie</a:t>
            </a:r>
            <a:r>
              <a:rPr lang="nl-NL" dirty="0"/>
              <a:t>: </a:t>
            </a:r>
          </a:p>
          <a:p>
            <a:pPr>
              <a:buNone/>
            </a:pPr>
            <a:r>
              <a:rPr lang="nl-NL" dirty="0"/>
              <a:t>	als de huisarts de eindverantwoordelijkheid houdt</a:t>
            </a:r>
          </a:p>
          <a:p>
            <a:r>
              <a:rPr lang="nl-NL" b="1" dirty="0"/>
              <a:t>Herschikking</a:t>
            </a:r>
            <a:r>
              <a:rPr lang="nl-NL" dirty="0"/>
              <a:t>: </a:t>
            </a:r>
          </a:p>
          <a:p>
            <a:pPr>
              <a:buNone/>
            </a:pPr>
            <a:r>
              <a:rPr lang="nl-NL" dirty="0"/>
              <a:t>	Als de andere professional (bijv. de praktijkondersteuner) de eindverantwoordelijkheid krijgt voor bepaalde taken</a:t>
            </a:r>
          </a:p>
        </p:txBody>
      </p:sp>
    </p:spTree>
    <p:extLst>
      <p:ext uri="{BB962C8B-B14F-4D97-AF65-F5344CB8AC3E}">
        <p14:creationId xmlns:p14="http://schemas.microsoft.com/office/powerpoint/2010/main" val="25294142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323</Words>
  <Application>Microsoft Office PowerPoint</Application>
  <PresentationFormat>Diavoorstelling (4:3)</PresentationFormat>
  <Paragraphs>92</Paragraphs>
  <Slides>15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8" baseType="lpstr">
      <vt:lpstr>Arial</vt:lpstr>
      <vt:lpstr>Calibri</vt:lpstr>
      <vt:lpstr>Kantoorthema</vt:lpstr>
      <vt:lpstr>Huisartsenzorg</vt:lpstr>
      <vt:lpstr>Wie is er arts?</vt:lpstr>
      <vt:lpstr>Wie is er arts?</vt:lpstr>
      <vt:lpstr>Wie is er huisarts?</vt:lpstr>
      <vt:lpstr>Wie is er huisarts?</vt:lpstr>
      <vt:lpstr>Ontwikkelingen in de huisartsenzorg</vt:lpstr>
      <vt:lpstr>Ontwikkelingen in de huisartsenzorg</vt:lpstr>
      <vt:lpstr>Ontwikkelingen in de huisartsenzorg</vt:lpstr>
      <vt:lpstr>Taakdelegatie en -herschikking</vt:lpstr>
      <vt:lpstr>Vergaderen/Samenwerking</vt:lpstr>
      <vt:lpstr>Belangenorganisaties</vt:lpstr>
      <vt:lpstr>PowerPoint-presentatie</vt:lpstr>
      <vt:lpstr>PowerPoint-presentatie</vt:lpstr>
      <vt:lpstr>hyperlink</vt:lpstr>
      <vt:lpstr>hyperlink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Huisartsenzorg</dc:title>
  <dc:creator>laura</dc:creator>
  <cp:lastModifiedBy>Annelies de Groot</cp:lastModifiedBy>
  <cp:revision>74</cp:revision>
  <dcterms:created xsi:type="dcterms:W3CDTF">2012-07-03T09:47:02Z</dcterms:created>
  <dcterms:modified xsi:type="dcterms:W3CDTF">2016-10-04T14:10:49Z</dcterms:modified>
</cp:coreProperties>
</file>